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7" r:id="rId3"/>
    <p:sldId id="288" r:id="rId4"/>
    <p:sldId id="274" r:id="rId5"/>
    <p:sldId id="286" r:id="rId6"/>
    <p:sldId id="285" r:id="rId7"/>
    <p:sldId id="276" r:id="rId8"/>
    <p:sldId id="287" r:id="rId9"/>
    <p:sldId id="289" r:id="rId10"/>
    <p:sldId id="291" r:id="rId11"/>
    <p:sldId id="306" r:id="rId12"/>
    <p:sldId id="304" r:id="rId13"/>
    <p:sldId id="305" r:id="rId14"/>
    <p:sldId id="307" r:id="rId15"/>
    <p:sldId id="280" r:id="rId16"/>
    <p:sldId id="290" r:id="rId17"/>
    <p:sldId id="267" r:id="rId18"/>
    <p:sldId id="278" r:id="rId19"/>
    <p:sldId id="292" r:id="rId20"/>
    <p:sldId id="283" r:id="rId21"/>
    <p:sldId id="308" r:id="rId22"/>
    <p:sldId id="309" r:id="rId23"/>
    <p:sldId id="284" r:id="rId24"/>
    <p:sldId id="277" r:id="rId25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3722"/>
    <a:srgbClr val="344529"/>
    <a:srgbClr val="2B39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3" d="100"/>
          <a:sy n="123" d="100"/>
        </p:scale>
        <p:origin x="497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handoutMaster" Target="handoutMasters/handoutMaster1.xml"/><Relationship Id="rId26" Type="http://schemas.openxmlformats.org/officeDocument/2006/relationships/notesMaster" Target="notesMasters/notesMaster1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AA7418C-1A37-4630-8C30-B2836F55C532}" type="datetime1">
              <a:rPr lang="zh-TW" altLang="en-US" smtClean="0"/>
            </a:fld>
            <a:endParaRPr 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7ACF5E7-ACB0-497B-A8C6-F2E617B4631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B916EA9-9B8C-4B06-BBDB-07A75F4AF607}" type="datetime1">
              <a:rPr lang="zh-TW" altLang="en-US" smtClean="0"/>
            </a:fld>
            <a:endParaRPr 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US"/>
              <a:t>按一下以編輯母片文字樣式</a:t>
            </a:r>
            <a:endParaRPr lang="en-US"/>
          </a:p>
          <a:p>
            <a:pPr lvl="1" rtl="0"/>
            <a:r>
              <a:rPr lang="en-US"/>
              <a:t>第二層</a:t>
            </a:r>
            <a:endParaRPr lang="en-US"/>
          </a:p>
          <a:p>
            <a:pPr lvl="2" rtl="0"/>
            <a:r>
              <a:rPr lang="en-US"/>
              <a:t>第三層</a:t>
            </a:r>
            <a:endParaRPr lang="en-US"/>
          </a:p>
          <a:p>
            <a:pPr lvl="3" rtl="0"/>
            <a:r>
              <a:rPr lang="en-US"/>
              <a:t>第四層</a:t>
            </a:r>
            <a:endParaRPr lang="en-US"/>
          </a:p>
          <a:p>
            <a:pPr lvl="4" rtl="0"/>
            <a:r>
              <a:rPr lang="en-US"/>
              <a:t>第五層</a:t>
            </a:r>
            <a:endParaRPr lang="en-US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A705E3-E620-489D-9973-6221209A4B3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10" name="矩形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矩形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矩形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群組 6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直線接點​​(S)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接點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接點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20" name="日期版面配置區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4D9EAB54-90A7-4427-8D5D-1517AC1256FE}" type="datetime1">
              <a:rPr lang="zh-TW" altLang="en-US" smtClean="0"/>
            </a:fld>
            <a:endParaRPr lang="en-US" dirty="0"/>
          </a:p>
        </p:txBody>
      </p:sp>
      <p:sp>
        <p:nvSpPr>
          <p:cNvPr id="21" name="頁尾預留位置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en-US" dirty="0"/>
          </a:p>
        </p:txBody>
      </p:sp>
      <p:sp>
        <p:nvSpPr>
          <p:cNvPr id="22" name="投影片編號預留位置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4B7E4EF-A1BD-40F4-AB7B-04F084DD991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  <a:p>
            <a:pPr lvl="1" rtl="0"/>
            <a:r>
              <a:rPr lang="zh-TW" altLang="en-US"/>
              <a:t>第二層</a:t>
            </a:r>
            <a:endParaRPr lang="zh-TW" altLang="en-US"/>
          </a:p>
          <a:p>
            <a:pPr lvl="2" rtl="0"/>
            <a:r>
              <a:rPr lang="zh-TW" altLang="en-US"/>
              <a:t>第三層</a:t>
            </a:r>
            <a:endParaRPr lang="zh-TW" altLang="en-US"/>
          </a:p>
          <a:p>
            <a:pPr lvl="3" rtl="0"/>
            <a:r>
              <a:rPr lang="zh-TW" altLang="en-US"/>
              <a:t>第四層</a:t>
            </a:r>
            <a:endParaRPr lang="zh-TW" altLang="en-US"/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DE064CC-B997-463F-949D-526814740EEF}" type="datetime1">
              <a:rPr lang="zh-TW" alt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  <a:p>
            <a:pPr lvl="1" rtl="0"/>
            <a:r>
              <a:rPr lang="zh-TW" altLang="en-US"/>
              <a:t>第二層</a:t>
            </a:r>
            <a:endParaRPr lang="zh-TW" altLang="en-US"/>
          </a:p>
          <a:p>
            <a:pPr lvl="2" rtl="0"/>
            <a:r>
              <a:rPr lang="zh-TW" altLang="en-US"/>
              <a:t>第三層</a:t>
            </a:r>
            <a:endParaRPr lang="zh-TW" altLang="en-US"/>
          </a:p>
          <a:p>
            <a:pPr lvl="3" rtl="0"/>
            <a:r>
              <a:rPr lang="zh-TW" altLang="en-US"/>
              <a:t>第四層</a:t>
            </a:r>
            <a:endParaRPr lang="zh-TW" altLang="en-US"/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128EAF-448F-42C4-BB03-9B0CC8E0C77B}" type="datetime1">
              <a:rPr lang="zh-TW" alt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 sz="2400"/>
            </a:lvl1pPr>
          </a:lstStyle>
          <a:p>
            <a:pPr lvl="0" rtl="0"/>
            <a:r>
              <a:rPr lang="zh-TW" altLang="en-US" dirty="0"/>
              <a:t>按一下以編輯母片文字樣式</a:t>
            </a:r>
            <a:endParaRPr lang="zh-TW" altLang="en-US" dirty="0"/>
          </a:p>
          <a:p>
            <a:pPr lvl="1" rtl="0"/>
            <a:r>
              <a:rPr lang="zh-TW" altLang="en-US" dirty="0"/>
              <a:t>第二層</a:t>
            </a:r>
            <a:endParaRPr lang="zh-TW" altLang="en-US" dirty="0"/>
          </a:p>
          <a:p>
            <a:pPr lvl="2" rtl="0"/>
            <a:r>
              <a:rPr lang="zh-TW" altLang="en-US" dirty="0"/>
              <a:t>第三層</a:t>
            </a:r>
            <a:endParaRPr lang="zh-TW" altLang="en-US" dirty="0"/>
          </a:p>
          <a:p>
            <a:pPr lvl="3" rtl="0"/>
            <a:r>
              <a:rPr lang="zh-TW" altLang="en-US" dirty="0"/>
              <a:t>第四層</a:t>
            </a:r>
            <a:endParaRPr lang="zh-TW" altLang="en-US" dirty="0"/>
          </a:p>
          <a:p>
            <a:pPr lvl="4" rtl="0"/>
            <a:r>
              <a:rPr lang="zh-TW" altLang="en-US" dirty="0"/>
              <a:t>第五層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847876-3A2B-49FA-B396-40048599C954}" type="datetime1">
              <a:rPr lang="zh-TW" alt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23" name="矩形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矩形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矩形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grpSp>
        <p:nvGrpSpPr>
          <p:cNvPr id="16" name="群組 15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直線接點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接點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接點​​(S)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345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fld id="{294347CA-4B58-4AEE-8DA6-4E2B096FC96F}" type="datetime1">
              <a:rPr lang="zh-TW" altLang="en-US" smtClean="0"/>
            </a:fld>
            <a:endParaRPr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4B7E4EF-A1BD-40F4-AB7B-04F084DD991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  <a:p>
            <a:pPr lvl="1" rtl="0"/>
            <a:r>
              <a:rPr lang="zh-TW" altLang="en-US"/>
              <a:t>第二層</a:t>
            </a:r>
            <a:endParaRPr lang="zh-TW" altLang="en-US"/>
          </a:p>
          <a:p>
            <a:pPr lvl="2" rtl="0"/>
            <a:r>
              <a:rPr lang="zh-TW" altLang="en-US"/>
              <a:t>第三層</a:t>
            </a:r>
            <a:endParaRPr lang="zh-TW" altLang="en-US"/>
          </a:p>
          <a:p>
            <a:pPr lvl="3" rtl="0"/>
            <a:r>
              <a:rPr lang="zh-TW" altLang="en-US"/>
              <a:t>第四層</a:t>
            </a:r>
            <a:endParaRPr lang="zh-TW" altLang="en-US"/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  <a:p>
            <a:pPr lvl="1" rtl="0"/>
            <a:r>
              <a:rPr lang="zh-TW" altLang="en-US"/>
              <a:t>第二層</a:t>
            </a:r>
            <a:endParaRPr lang="zh-TW" altLang="en-US"/>
          </a:p>
          <a:p>
            <a:pPr lvl="2" rtl="0"/>
            <a:r>
              <a:rPr lang="zh-TW" altLang="en-US"/>
              <a:t>第三層</a:t>
            </a:r>
            <a:endParaRPr lang="zh-TW" altLang="en-US"/>
          </a:p>
          <a:p>
            <a:pPr lvl="3" rtl="0"/>
            <a:r>
              <a:rPr lang="zh-TW" altLang="en-US"/>
              <a:t>第四層</a:t>
            </a:r>
            <a:endParaRPr lang="zh-TW" altLang="en-US"/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3CCF91B-17D2-4072-B2E9-D16F58DFD8EB}" type="datetime1">
              <a:rPr lang="zh-TW" altLang="en-US" smtClean="0"/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  <a:p>
            <a:pPr lvl="1" rtl="0"/>
            <a:r>
              <a:rPr lang="zh-TW" altLang="en-US"/>
              <a:t>第二層</a:t>
            </a:r>
            <a:endParaRPr lang="zh-TW" altLang="en-US"/>
          </a:p>
          <a:p>
            <a:pPr lvl="2" rtl="0"/>
            <a:r>
              <a:rPr lang="zh-TW" altLang="en-US"/>
              <a:t>第三層</a:t>
            </a:r>
            <a:endParaRPr lang="zh-TW" altLang="en-US"/>
          </a:p>
          <a:p>
            <a:pPr lvl="3" rtl="0"/>
            <a:r>
              <a:rPr lang="zh-TW" altLang="en-US"/>
              <a:t>第四層</a:t>
            </a:r>
            <a:endParaRPr lang="zh-TW" altLang="en-US"/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  <a:p>
            <a:pPr lvl="1" rtl="0"/>
            <a:r>
              <a:rPr lang="zh-TW" altLang="en-US"/>
              <a:t>第二層</a:t>
            </a:r>
            <a:endParaRPr lang="zh-TW" altLang="en-US"/>
          </a:p>
          <a:p>
            <a:pPr lvl="2" rtl="0"/>
            <a:r>
              <a:rPr lang="zh-TW" altLang="en-US"/>
              <a:t>第三層</a:t>
            </a:r>
            <a:endParaRPr lang="zh-TW" altLang="en-US"/>
          </a:p>
          <a:p>
            <a:pPr lvl="3" rtl="0"/>
            <a:r>
              <a:rPr lang="zh-TW" altLang="en-US"/>
              <a:t>第四層</a:t>
            </a:r>
            <a:endParaRPr lang="zh-TW" altLang="en-US"/>
          </a:p>
          <a:p>
            <a:pPr lvl="4" rtl="0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51C41F-D9A3-457D-A3FA-0A5DBEF4266B}" type="datetime1">
              <a:rPr lang="zh-TW" altLang="en-US" smtClean="0"/>
            </a:fld>
            <a:endParaRPr lang="en-US" dirty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33183BB-2861-4A80-80A6-2C9B82653C78}" type="datetime1">
              <a:rPr lang="zh-TW" altLang="en-US" smtClean="0"/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56085DB-A18D-4659-BA29-412FA9C45839}" type="datetime1">
              <a:rPr lang="zh-TW" altLang="en-US" smtClean="0"/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矩形 12"/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  <a:p>
            <a:pPr lvl="1" rtl="0"/>
            <a:r>
              <a:rPr lang="zh-TW" altLang="en-US"/>
              <a:t>第二層</a:t>
            </a:r>
            <a:endParaRPr lang="zh-TW" altLang="en-US"/>
          </a:p>
          <a:p>
            <a:pPr lvl="2" rtl="0"/>
            <a:r>
              <a:rPr lang="zh-TW" altLang="en-US"/>
              <a:t>第三層</a:t>
            </a:r>
            <a:endParaRPr lang="zh-TW" altLang="en-US"/>
          </a:p>
          <a:p>
            <a:pPr lvl="3" rtl="0"/>
            <a:r>
              <a:rPr lang="zh-TW" altLang="en-US"/>
              <a:t>第四層</a:t>
            </a:r>
            <a:endParaRPr lang="zh-TW" altLang="en-US"/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453BEA6C-00E9-40EA-A338-3A3492325C3F}" type="datetime1">
              <a:rPr lang="zh-TW" altLang="en-US" smtClean="0"/>
            </a:fld>
            <a:endParaRPr lang="en-US" dirty="0"/>
          </a:p>
        </p:txBody>
      </p:sp>
      <p:sp>
        <p:nvSpPr>
          <p:cNvPr id="9" name="頁尾版面配置區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en-US" dirty="0"/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0827CC67-2DD7-42FE-B417-D6036783A853}" type="datetime1">
              <a:rPr lang="zh-TW" altLang="en-US" smtClean="0"/>
            </a:fld>
            <a:endParaRPr 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pPr algn="l"/>
            <a:endParaRPr lang="zh-TW" alt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 dirty="0"/>
          </a:p>
        </p:txBody>
      </p:sp>
      <p:sp>
        <p:nvSpPr>
          <p:cNvPr id="12" name="矩形 11"/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矩形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7" name="矩形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矩形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dirty="0"/>
              <a:t>按一下以編輯母片標題樣式</a:t>
            </a:r>
            <a:endParaRPr 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/>
              <a:t>按一下以編輯母片文字樣式</a:t>
            </a:r>
            <a:endParaRPr lang="en-US"/>
          </a:p>
          <a:p>
            <a:pPr lvl="1" rtl="0"/>
            <a:r>
              <a:rPr lang="en-US"/>
              <a:t>第二層</a:t>
            </a:r>
            <a:endParaRPr lang="en-US"/>
          </a:p>
          <a:p>
            <a:pPr lvl="2" rtl="0"/>
            <a:r>
              <a:rPr lang="en-US"/>
              <a:t>第三層</a:t>
            </a:r>
            <a:endParaRPr lang="en-US"/>
          </a:p>
          <a:p>
            <a:pPr lvl="3" rtl="0"/>
            <a:r>
              <a:rPr lang="en-US"/>
              <a:t>第四層</a:t>
            </a:r>
            <a:endParaRPr lang="en-US"/>
          </a:p>
          <a:p>
            <a:pPr lvl="4" rtl="0"/>
            <a:r>
              <a:rPr lang="en-US"/>
              <a:t>第五層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46C11105-4E24-4682-A6F5-E2BADE4D0872}" type="datetime1">
              <a:rPr lang="zh-TW" altLang="en-US" smtClean="0"/>
            </a:fld>
            <a:endParaRPr 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5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3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2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2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2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89992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275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99995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8.png"/><Relationship Id="rId7" Type="http://schemas.openxmlformats.org/officeDocument/2006/relationships/tags" Target="../tags/tag2.xml"/><Relationship Id="rId6" Type="http://schemas.microsoft.com/office/2007/relationships/media" Target="file:///C:\Users\zjb56\Desktop\Group%203%20Paper%20Presentation\Experiment%202-%20Navigating%20a%20Cluttered%20Hallway.mp4" TargetMode="External"/><Relationship Id="rId5" Type="http://schemas.openxmlformats.org/officeDocument/2006/relationships/video" Target="file:///C:\Users\zjb56\Desktop\Group%203%20Paper%20Presentation\Experiment%202-%20Navigating%20a%20Cluttered%20Hallway.mp4" TargetMode="External"/><Relationship Id="rId4" Type="http://schemas.openxmlformats.org/officeDocument/2006/relationships/image" Target="../media/image7.png"/><Relationship Id="rId3" Type="http://schemas.openxmlformats.org/officeDocument/2006/relationships/tags" Target="../tags/tag1.xml"/><Relationship Id="rId2" Type="http://schemas.microsoft.com/office/2007/relationships/media" Target="file:///C:\Users\zjb56\Desktop\Experiment%201-%20Navigating%20a%20Cluttered%20Hallway%20and%20Room.mp4" TargetMode="External"/><Relationship Id="rId1" Type="http://schemas.openxmlformats.org/officeDocument/2006/relationships/video" Target="file:///C:\Users\zjb56\Desktop\Experiment%201-%20Navigating%20a%20Cluttered%20Hallway%20and%20Room.mp4" TargetMode="Externa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3" Type="http://schemas.openxmlformats.org/officeDocument/2006/relationships/tags" Target="../tags/tag3.xml"/><Relationship Id="rId2" Type="http://schemas.microsoft.com/office/2007/relationships/media" Target="file:///C:\Users\zjb56\Desktop\Experiment%203-%20Leaving%20a%20Room%20Through%20a%20Door.mp4" TargetMode="External"/><Relationship Id="rId1" Type="http://schemas.openxmlformats.org/officeDocument/2006/relationships/video" Target="file:///C:\Users\zjb56\Desktop\Experiment%203-%20Leaving%20a%20Room%20Through%20a%20Door.mp4" TargetMode="Externa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3" Type="http://schemas.openxmlformats.org/officeDocument/2006/relationships/tags" Target="../tags/tag4.xml"/><Relationship Id="rId2" Type="http://schemas.microsoft.com/office/2007/relationships/media" Target="file:///C:\Users\zjb56\Desktop\Experiment%204-%20Navigation%20in%20the%20Presence%20of%20Strong%20Sunlight.mp4" TargetMode="External"/><Relationship Id="rId1" Type="http://schemas.openxmlformats.org/officeDocument/2006/relationships/video" Target="file:///C:\Users\zjb56\Desktop\Experiment%204-%20Navigation%20in%20the%20Presence%20of%20Strong%20Sunlight.mp4" TargetMode="Externa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3" Type="http://schemas.openxmlformats.org/officeDocument/2006/relationships/tags" Target="../tags/tag5.xml"/><Relationship Id="rId2" Type="http://schemas.microsoft.com/office/2007/relationships/media" Target="file:///C:\Users\zjb56\Desktop\Experiment%205-%20Dynamic%20Obstacles.mp4" TargetMode="External"/><Relationship Id="rId1" Type="http://schemas.openxmlformats.org/officeDocument/2006/relationships/video" Target="file:///C:\Users\zjb56\Desktop\Experiment%205-%20Dynamic%20Obstacles.mp4" TargetMode="Externa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3" Type="http://schemas.openxmlformats.org/officeDocument/2006/relationships/tags" Target="../tags/tag6.xml"/><Relationship Id="rId2" Type="http://schemas.microsoft.com/office/2007/relationships/media" Target="file:///C:\Users\zjb56\Desktop\Failure%20Modes%20for%20End-To-End%20and%20Mapping%20Based%20Methods.mp4" TargetMode="External"/><Relationship Id="rId1" Type="http://schemas.openxmlformats.org/officeDocument/2006/relationships/video" Target="file:///C:\Users\zjb56\Desktop\Failure%20Modes%20for%20End-To-End%20and%20Mapping%20Based%20Methods.mp4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 descr="標誌特寫&#10;&#10;自動產生的描述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>
            <a:fillRect/>
          </a:stretch>
        </p:blipFill>
        <p:spPr>
          <a:xfrm>
            <a:off x="0" y="0"/>
            <a:ext cx="12191979" cy="6857990"/>
          </a:xfrm>
          <a:prstGeom prst="rect">
            <a:avLst/>
          </a:prstGeom>
        </p:spPr>
      </p:pic>
      <p:sp>
        <p:nvSpPr>
          <p:cNvPr id="82" name="矩形 8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矩形 8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5861009" y="2055914"/>
            <a:ext cx="5120641" cy="1978207"/>
          </a:xfrm>
        </p:spPr>
        <p:txBody>
          <a:bodyPr rtlCol="0">
            <a:noAutofit/>
          </a:bodyPr>
          <a:lstStyle/>
          <a:p>
            <a:pPr algn="l" rtl="0"/>
            <a:r>
              <a:rPr lang="en-US" altLang="zh-TW" sz="2000" dirty="0">
                <a:solidFill>
                  <a:schemeClr val="tx1"/>
                </a:solidFill>
              </a:rPr>
              <a:t>Combining</a:t>
            </a:r>
            <a:r>
              <a:rPr lang="en-US" altLang="zh-TW" sz="3200" dirty="0">
                <a:solidFill>
                  <a:schemeClr val="tx1"/>
                </a:solidFill>
              </a:rPr>
              <a:t> </a:t>
            </a:r>
            <a:br>
              <a:rPr lang="en-US" altLang="zh-TW" sz="3200" b="1" dirty="0">
                <a:solidFill>
                  <a:schemeClr val="accent3"/>
                </a:solidFill>
              </a:rPr>
            </a:br>
            <a:r>
              <a:rPr lang="en-US" altLang="zh-TW" sz="3200" b="1" dirty="0">
                <a:solidFill>
                  <a:schemeClr val="accent3"/>
                </a:solidFill>
              </a:rPr>
              <a:t>       optimal control </a:t>
            </a:r>
            <a:br>
              <a:rPr lang="en-US" altLang="zh-TW" sz="3200" b="1" dirty="0">
                <a:solidFill>
                  <a:schemeClr val="accent3"/>
                </a:solidFill>
              </a:rPr>
            </a:br>
            <a:r>
              <a:rPr lang="en-US" altLang="zh-TW" sz="2000" dirty="0">
                <a:solidFill>
                  <a:schemeClr val="tx1"/>
                </a:solidFill>
              </a:rPr>
              <a:t>and</a:t>
            </a:r>
            <a:r>
              <a:rPr lang="en-US" altLang="zh-TW" sz="3200" b="1" dirty="0">
                <a:solidFill>
                  <a:schemeClr val="accent3"/>
                </a:solidFill>
              </a:rPr>
              <a:t> learning </a:t>
            </a:r>
            <a:br>
              <a:rPr lang="en-US" altLang="zh-TW" sz="3200" b="1" dirty="0">
                <a:solidFill>
                  <a:schemeClr val="accent3"/>
                </a:solidFill>
              </a:rPr>
            </a:br>
            <a:r>
              <a:rPr lang="en-US" altLang="zh-TW" sz="2000" dirty="0">
                <a:solidFill>
                  <a:schemeClr val="tx1"/>
                </a:solidFill>
              </a:rPr>
              <a:t>for  </a:t>
            </a:r>
            <a:r>
              <a:rPr lang="en-US" altLang="zh-TW" sz="2000" dirty="0">
                <a:solidFill>
                  <a:schemeClr val="accent3"/>
                </a:solidFill>
              </a:rPr>
              <a:t> </a:t>
            </a:r>
            <a:r>
              <a:rPr lang="en-US" altLang="zh-TW" sz="3200" b="1" dirty="0">
                <a:solidFill>
                  <a:schemeClr val="accent3"/>
                </a:solidFill>
              </a:rPr>
              <a:t>visual navigation </a:t>
            </a:r>
            <a:br>
              <a:rPr lang="en-US" altLang="zh-TW" sz="3200" b="1" dirty="0">
                <a:solidFill>
                  <a:schemeClr val="accent3"/>
                </a:solidFill>
              </a:rPr>
            </a:br>
            <a:r>
              <a:rPr lang="en-US" altLang="zh-TW" sz="2000" dirty="0">
                <a:solidFill>
                  <a:schemeClr val="tx1"/>
                </a:solidFill>
              </a:rPr>
              <a:t>in novel environment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7939126" y="4489812"/>
            <a:ext cx="4775075" cy="559656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US" altLang="zh-TW" dirty="0">
                <a:solidFill>
                  <a:schemeClr val="tx1"/>
                </a:solidFill>
              </a:rPr>
              <a:t>2020RNE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Performance of LB-WayPtNav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7765" cy="3849370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LB-WayPtNav is able to precisely control the robot through narrow hallways with obstacles (as in experiment 1 and 2) while maintaining a </a:t>
            </a:r>
            <a:r>
              <a:rPr lang="en-US" altLang="zh-TW" sz="2000" dirty="0">
                <a:solidFill>
                  <a:srgbClr val="FF0000"/>
                </a:solidFill>
              </a:rPr>
              <a:t>smooth trajectory</a:t>
            </a:r>
            <a:r>
              <a:rPr lang="en-US" altLang="zh-TW" sz="2000" dirty="0"/>
              <a:t> at all times. </a:t>
            </a:r>
            <a:endParaRPr lang="en-US" altLang="zh-TW" sz="2000" dirty="0"/>
          </a:p>
          <a:p>
            <a:r>
              <a:rPr lang="en-US" altLang="zh-TW" sz="2000" dirty="0"/>
              <a:t>Due to </a:t>
            </a:r>
            <a:r>
              <a:rPr lang="en-US" altLang="zh-TW" sz="2000" dirty="0">
                <a:solidFill>
                  <a:srgbClr val="FF0000"/>
                </a:solidFill>
              </a:rPr>
              <a:t>imperfections in depth measurements</a:t>
            </a:r>
            <a:r>
              <a:rPr lang="en-US" altLang="zh-TW" sz="2000" dirty="0"/>
              <a:t> in the real world, which cause the robot to collide in experiment 2.</a:t>
            </a:r>
            <a:endParaRPr lang="en-US" altLang="zh-TW" sz="2000" dirty="0"/>
          </a:p>
        </p:txBody>
      </p:sp>
      <p:pic>
        <p:nvPicPr>
          <p:cNvPr id="4" name="Experiment 1- Navigating a Cluttered Hallway and Room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241425" y="3367405"/>
            <a:ext cx="4883150" cy="3082925"/>
          </a:xfrm>
          <a:prstGeom prst="rect">
            <a:avLst/>
          </a:prstGeom>
        </p:spPr>
      </p:pic>
      <p:pic>
        <p:nvPicPr>
          <p:cNvPr id="7" name="Experiment 2- Navigating a Cluttered Hallway">
            <a:hlinkClick r:id="" action="ppaction://media"/>
          </p:cNvPr>
          <p:cNvPicPr/>
          <p:nvPr>
            <a:videoFile r:link="rId5"/>
            <p:extLst>
              <p:ext uri="{DAA4B4D4-6D71-4841-9C94-3DE7FCFB9230}">
                <p14:media xmlns:p14="http://schemas.microsoft.com/office/powerpoint/2010/main" r:link="rId6"/>
              </p:ext>
            </p:extLst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6403975" y="3367405"/>
            <a:ext cx="4883785" cy="30829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0">
              <p:cMediaNode>
                <p:cTn id="8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3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Performance of LB-WayPtNav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3849370"/>
          </a:xfrm>
        </p:spPr>
        <p:txBody>
          <a:bodyPr/>
          <a:lstStyle/>
          <a:p>
            <a:r>
              <a:rPr lang="en-US" altLang="zh-TW" sz="2000" dirty="0"/>
              <a:t>LB-WayPtNav also </a:t>
            </a:r>
            <a:r>
              <a:rPr lang="en-US" altLang="zh-TW" sz="2000" dirty="0">
                <a:solidFill>
                  <a:srgbClr val="FF0000"/>
                </a:solidFill>
                <a:effectLst/>
              </a:rPr>
              <a:t>successfully leverages navigation cues</a:t>
            </a:r>
            <a:r>
              <a:rPr lang="en-US" altLang="zh-TW" sz="2000" dirty="0"/>
              <a:t> (in experiment 3 when it exits the room through a doorway), even when such a behavior was </a:t>
            </a:r>
            <a:r>
              <a:rPr lang="en-US" altLang="zh-TW" sz="2000" dirty="0">
                <a:solidFill>
                  <a:srgbClr val="FF0000"/>
                </a:solidFill>
              </a:rPr>
              <a:t>never hard-coded</a:t>
            </a:r>
            <a:r>
              <a:rPr lang="en-US" altLang="zh-TW" sz="2000" dirty="0"/>
              <a:t>.</a:t>
            </a:r>
            <a:endParaRPr lang="en-US" altLang="zh-TW" sz="2000" dirty="0"/>
          </a:p>
        </p:txBody>
      </p:sp>
      <p:pic>
        <p:nvPicPr>
          <p:cNvPr id="6" name="Experiment 3- Leaving a Room Through a Door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919730" y="2496820"/>
            <a:ext cx="6250305" cy="39820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Performance of LB-WayPtNav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3849370"/>
          </a:xfrm>
        </p:spPr>
        <p:txBody>
          <a:bodyPr/>
          <a:lstStyle/>
          <a:p>
            <a:r>
              <a:rPr lang="en-US" altLang="zh-TW" sz="2000" dirty="0">
                <a:solidFill>
                  <a:srgbClr val="FF0000"/>
                </a:solidFill>
              </a:rPr>
              <a:t>Data augmentation</a:t>
            </a:r>
            <a:endParaRPr lang="en-US" altLang="zh-TW" sz="2000" dirty="0">
              <a:solidFill>
                <a:srgbClr val="FF0000"/>
              </a:solidFill>
            </a:endParaRPr>
          </a:p>
          <a:p>
            <a:r>
              <a:rPr lang="en-US" altLang="zh-TW" sz="2000" dirty="0"/>
              <a:t>LB-WayPtNav is able to perform well even under </a:t>
            </a:r>
            <a:r>
              <a:rPr lang="en-US" altLang="zh-TW" sz="2000" dirty="0">
                <a:solidFill>
                  <a:srgbClr val="FF0000"/>
                </a:solidFill>
              </a:rPr>
              <a:t>extreme lighting</a:t>
            </a:r>
            <a:r>
              <a:rPr lang="en-US" altLang="zh-TW" sz="2000" dirty="0"/>
              <a:t> conditions as in Experiment 4.</a:t>
            </a:r>
            <a:endParaRPr lang="en-US" altLang="zh-TW" sz="2000" dirty="0"/>
          </a:p>
        </p:txBody>
      </p:sp>
      <p:pic>
        <p:nvPicPr>
          <p:cNvPr id="6" name="Experiment 4- Navigation in the Presence of Strong Sunlight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308985" y="2640330"/>
            <a:ext cx="5910580" cy="37928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Performance of LB-WayPtNav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342880" cy="3849370"/>
          </a:xfrm>
        </p:spPr>
        <p:txBody>
          <a:bodyPr/>
          <a:lstStyle/>
          <a:p>
            <a:r>
              <a:rPr lang="en-US" altLang="zh-TW" sz="2000" dirty="0"/>
              <a:t>LB-WayPtNav can </a:t>
            </a:r>
            <a:r>
              <a:rPr lang="en-US" altLang="zh-TW" sz="2000" dirty="0">
                <a:solidFill>
                  <a:srgbClr val="FF0000"/>
                </a:solidFill>
              </a:rPr>
              <a:t>adapt to changes</a:t>
            </a:r>
            <a:r>
              <a:rPr lang="en-US" altLang="zh-TW" sz="2000" dirty="0"/>
              <a:t> in the environment.</a:t>
            </a:r>
            <a:endParaRPr lang="en-US" altLang="zh-TW" sz="2000" dirty="0"/>
          </a:p>
          <a:p>
            <a:r>
              <a:rPr lang="en-US" altLang="zh-TW" sz="2000" dirty="0"/>
              <a:t>The robot’s goal is to go straight 6m. It must go around the brown chair.</a:t>
            </a:r>
            <a:endParaRPr lang="en-US" altLang="zh-TW" sz="2000" dirty="0"/>
          </a:p>
          <a:p>
            <a:r>
              <a:rPr lang="en-US" altLang="zh-TW" sz="2000" dirty="0"/>
              <a:t>The robot </a:t>
            </a:r>
            <a:r>
              <a:rPr lang="en-US" altLang="zh-TW" sz="2000" dirty="0">
                <a:solidFill>
                  <a:srgbClr val="FF0000"/>
                </a:solidFill>
              </a:rPr>
              <a:t>successfully reacts</a:t>
            </a:r>
            <a:r>
              <a:rPr lang="en-US" altLang="zh-TW" sz="2000" dirty="0"/>
              <a:t> to the moving obstacle and reaches the target </a:t>
            </a:r>
            <a:r>
              <a:rPr lang="en-US" altLang="zh-TW" sz="2000" dirty="0">
                <a:solidFill>
                  <a:srgbClr val="FF0000"/>
                </a:solidFill>
              </a:rPr>
              <a:t>without colliding</a:t>
            </a:r>
            <a:r>
              <a:rPr lang="en-US" altLang="zh-TW" sz="2000" dirty="0"/>
              <a:t>.</a:t>
            </a:r>
            <a:endParaRPr lang="en-US" altLang="zh-TW" sz="2000" dirty="0"/>
          </a:p>
          <a:p>
            <a:endParaRPr lang="en-US" altLang="zh-TW" sz="2000" dirty="0"/>
          </a:p>
        </p:txBody>
      </p:sp>
      <p:pic>
        <p:nvPicPr>
          <p:cNvPr id="6" name="Experiment 5- Dynamic Obstacles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421380" y="2967355"/>
            <a:ext cx="5204460" cy="35204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400" b="1" dirty="0"/>
              <a:t>Failure Modes of End-to-End and Mapping-Based Methods</a:t>
            </a:r>
            <a:endParaRPr lang="en-US" altLang="zh-TW" sz="24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5550535" cy="3849370"/>
          </a:xfrm>
        </p:spPr>
        <p:txBody>
          <a:bodyPr/>
          <a:lstStyle/>
          <a:p>
            <a:endParaRPr lang="en-US" altLang="zh-TW" sz="2000" dirty="0"/>
          </a:p>
        </p:txBody>
      </p:sp>
      <p:pic>
        <p:nvPicPr>
          <p:cNvPr id="7" name="Failure Modes for End-To-End and Mapping Based Methods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140585" y="1475740"/>
            <a:ext cx="7737475" cy="49625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altLang="zh-TW" sz="4000">
                <a:sym typeface="+mn-ea"/>
              </a:rPr>
              <a:t>7 Discussion</a:t>
            </a:r>
            <a:br>
              <a:rPr lang="en-US" altLang="zh-TW" sz="4000" dirty="0"/>
            </a:br>
            <a:endParaRPr lang="zh-CN" altLang="en-US" sz="400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>
          <a:xfrm>
            <a:off x="1629410" y="4346575"/>
            <a:ext cx="8936990" cy="792480"/>
          </a:xfrm>
        </p:spPr>
        <p:txBody>
          <a:bodyPr/>
          <a:p>
            <a:r>
              <a:rPr lang="en-US" altLang="zh-CN" sz="2800"/>
              <a:t>AAA</a:t>
            </a:r>
            <a:endParaRPr lang="en-US" altLang="zh-CN" sz="2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dirty="0"/>
              <a:t>7 Discussion</a:t>
            </a:r>
            <a:endParaRPr lang="en-US" altLang="zh-TW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3849624"/>
          </a:xfrm>
        </p:spPr>
        <p:txBody>
          <a:bodyPr/>
          <a:lstStyle/>
          <a:p>
            <a:r>
              <a:rPr lang="en-US" altLang="zh-TW" dirty="0"/>
              <a:t>P</a:t>
            </a:r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E847876-3A2B-49FA-B396-40048599C954}" type="datetime1">
              <a:rPr lang="zh-TW" altLang="en-US" smtClean="0"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Experiment setups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4998720"/>
          </a:xfrm>
        </p:spPr>
        <p:txBody>
          <a:bodyPr>
            <a:normAutofit/>
          </a:bodyPr>
          <a:lstStyle/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</p:txBody>
      </p:sp>
      <p:sp>
        <p:nvSpPr>
          <p:cNvPr id="5" name="文本框 4"/>
          <p:cNvSpPr txBox="1"/>
          <p:nvPr/>
        </p:nvSpPr>
        <p:spPr>
          <a:xfrm>
            <a:off x="1558925" y="1400175"/>
            <a:ext cx="907415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/>
              <a:t>Table 2. </a:t>
            </a:r>
            <a:r>
              <a:rPr lang="zh-CN" altLang="en-US"/>
              <a:t>Experiment setups, with top-views (obtained offline only for visualization), and sample images. Robot starts at the blue dot, and has to arrive at the green dot. Path taken by LB-WayPtNav is shown in red.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0880" y="2272665"/>
            <a:ext cx="8194675" cy="420243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Comparison to Geometric Mapping and Planning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4925060"/>
          </a:xfrm>
        </p:spPr>
        <p:txBody>
          <a:bodyPr>
            <a:normAutofit lnSpcReduction="20000"/>
          </a:bodyPr>
          <a:lstStyle/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sz="2000" dirty="0"/>
              <a:t>While LB-WayPtNav is able to solve </a:t>
            </a:r>
            <a:r>
              <a:rPr lang="en-US" altLang="zh-TW" sz="2000" dirty="0">
                <a:solidFill>
                  <a:srgbClr val="FF0000"/>
                </a:solidFill>
              </a:rPr>
              <a:t>95%</a:t>
            </a:r>
            <a:r>
              <a:rPr lang="en-US" altLang="zh-TW" sz="2000" dirty="0"/>
              <a:t> of the trials, this memory-less baseline completely </a:t>
            </a:r>
            <a:r>
              <a:rPr lang="en-US" altLang="zh-TW" sz="2000" dirty="0">
                <a:solidFill>
                  <a:srgbClr val="FF0000"/>
                </a:solidFill>
              </a:rPr>
              <a:t>fails</a:t>
            </a:r>
            <a:r>
              <a:rPr lang="en-US" altLang="zh-TW" sz="2000" dirty="0"/>
              <a:t>. It tends to convey the robot </a:t>
            </a:r>
            <a:r>
              <a:rPr lang="en-US" altLang="zh-TW" sz="2000" dirty="0">
                <a:solidFill>
                  <a:srgbClr val="FF0000"/>
                </a:solidFill>
              </a:rPr>
              <a:t>too close to obstacles</a:t>
            </a:r>
            <a:r>
              <a:rPr lang="en-US" altLang="zh-TW" sz="2000" dirty="0"/>
              <a:t>, and fails to recover.</a:t>
            </a:r>
            <a:endParaRPr lang="en-US" altLang="zh-TW" sz="2000" dirty="0"/>
          </a:p>
          <a:p>
            <a:r>
              <a:rPr lang="en-US" altLang="zh-TW" sz="2000" dirty="0"/>
              <a:t>In comparison, the map building scheme performs better, with a </a:t>
            </a:r>
            <a:r>
              <a:rPr lang="en-US" altLang="zh-TW" sz="2000" dirty="0">
                <a:solidFill>
                  <a:srgbClr val="FF0000"/>
                </a:solidFill>
              </a:rPr>
              <a:t>40%</a:t>
            </a:r>
            <a:r>
              <a:rPr lang="en-US" altLang="zh-TW" sz="2000" dirty="0"/>
              <a:t> success rate.</a:t>
            </a:r>
            <a:endParaRPr lang="en-US" altLang="zh-TW" sz="2000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</p:txBody>
      </p:sp>
      <p:pic>
        <p:nvPicPr>
          <p:cNvPr id="5" name="图片 4" descr="results_experiments[1]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4585" y="1932940"/>
            <a:ext cx="10058400" cy="137668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650490" y="1475740"/>
            <a:ext cx="71494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b="1"/>
              <a:t>Table 3. Quantitative Comparisons for Hardware Experiments</a:t>
            </a:r>
            <a:endParaRPr lang="zh-CN" altLang="en-US" b="1"/>
          </a:p>
        </p:txBody>
      </p:sp>
      <p:sp>
        <p:nvSpPr>
          <p:cNvPr id="7" name="圆角矩形 6"/>
          <p:cNvSpPr/>
          <p:nvPr/>
        </p:nvSpPr>
        <p:spPr>
          <a:xfrm>
            <a:off x="5687695" y="2259330"/>
            <a:ext cx="817245" cy="265430"/>
          </a:xfrm>
          <a:prstGeom prst="roundRect">
            <a:avLst/>
          </a:prstGeom>
          <a:noFill/>
          <a:ln w="38100">
            <a:solidFill>
              <a:srgbClr val="F03F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5687060" y="2945765"/>
            <a:ext cx="817245" cy="265430"/>
          </a:xfrm>
          <a:prstGeom prst="roundRect">
            <a:avLst/>
          </a:prstGeom>
          <a:noFill/>
          <a:ln w="38100">
            <a:solidFill>
              <a:srgbClr val="F03F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Comparison to Geometric Mapping and Planning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4925060"/>
          </a:xfrm>
        </p:spPr>
        <p:txBody>
          <a:bodyPr>
            <a:normAutofit lnSpcReduction="20000"/>
          </a:bodyPr>
          <a:lstStyle/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sz="2000" dirty="0"/>
              <a:t>The reason for this poor performance, and found that this is largely due to </a:t>
            </a:r>
            <a:r>
              <a:rPr lang="en-US" altLang="zh-TW" sz="2000" dirty="0">
                <a:solidFill>
                  <a:srgbClr val="FF0000"/>
                </a:solidFill>
              </a:rPr>
              <a:t>imperfections</a:t>
            </a:r>
            <a:r>
              <a:rPr lang="en-US" altLang="zh-TW" sz="2000" dirty="0"/>
              <a:t> in depth measurements in the real world. </a:t>
            </a:r>
            <a:endParaRPr lang="en-US" altLang="zh-TW" sz="2000" dirty="0"/>
          </a:p>
          <a:p>
            <a:r>
              <a:rPr lang="en-US" altLang="zh-TW" sz="2000" dirty="0"/>
              <a:t>For example, the depth sensor fails to pick-up shiny bike-frames and helmets, black bike-tires and monitor screens, and thin chair legs and power strips on the floor.</a:t>
            </a:r>
            <a:endParaRPr lang="en-US" altLang="zh-TW" dirty="0"/>
          </a:p>
        </p:txBody>
      </p:sp>
      <p:pic>
        <p:nvPicPr>
          <p:cNvPr id="5" name="图片 4" descr="results_experiments[1]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4585" y="1932940"/>
            <a:ext cx="10058400" cy="137668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650490" y="1475740"/>
            <a:ext cx="71494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b="1"/>
              <a:t>Table 3. Quantitative Comparisons for Hardware Experiments</a:t>
            </a:r>
            <a:endParaRPr lang="zh-CN" altLang="en-US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altLang="zh-TW" sz="4000">
                <a:sym typeface="+mn-ea"/>
              </a:rPr>
              <a:t>5 Simulation Experiments</a:t>
            </a:r>
            <a:endParaRPr lang="zh-CN" altLang="en-US" sz="400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>
          <a:xfrm>
            <a:off x="1629410" y="4346575"/>
            <a:ext cx="8936990" cy="792480"/>
          </a:xfrm>
        </p:spPr>
        <p:txBody>
          <a:bodyPr/>
          <a:p>
            <a:r>
              <a:rPr lang="zh-CN" altLang="en-US" sz="2800"/>
              <a:t>張軍斌</a:t>
            </a:r>
            <a:endParaRPr lang="zh-CN" altLang="en-US" sz="2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Compare methods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566545"/>
            <a:ext cx="10694670" cy="3849370"/>
          </a:xfrm>
        </p:spPr>
        <p:txBody>
          <a:bodyPr/>
          <a:lstStyle/>
          <a:p>
            <a:r>
              <a:rPr lang="en-US" altLang="zh-TW" b="1" dirty="0"/>
              <a:t>LB-WayPtNav</a:t>
            </a:r>
            <a:r>
              <a:rPr lang="en-US" altLang="zh-TW" dirty="0"/>
              <a:t> </a:t>
            </a:r>
            <a:endParaRPr lang="en-US" altLang="zh-TW" dirty="0"/>
          </a:p>
          <a:p>
            <a:pPr lvl="1"/>
            <a:r>
              <a:rPr lang="en-US" altLang="zh-TW" sz="2000" dirty="0"/>
              <a:t>Combining classical optimal control with </a:t>
            </a:r>
            <a:r>
              <a:rPr lang="en-US" altLang="zh-TW" sz="2000" dirty="0">
                <a:solidFill>
                  <a:srgbClr val="FF0000"/>
                </a:solidFill>
              </a:rPr>
              <a:t>learning</a:t>
            </a:r>
            <a:r>
              <a:rPr lang="en-US" altLang="zh-TW" sz="2000" dirty="0"/>
              <a:t> for interpreting images.</a:t>
            </a:r>
            <a:endParaRPr lang="en-US" altLang="zh-TW" sz="2000" dirty="0"/>
          </a:p>
          <a:p>
            <a:r>
              <a:rPr lang="en-US" altLang="zh-TW" b="1" dirty="0"/>
              <a:t>E2E learning</a:t>
            </a:r>
            <a:endParaRPr lang="en-US" altLang="zh-TW" dirty="0"/>
          </a:p>
          <a:p>
            <a:pPr lvl="1"/>
            <a:r>
              <a:rPr lang="en-US" altLang="zh-TW" sz="2000" dirty="0">
                <a:solidFill>
                  <a:srgbClr val="FF0000"/>
                </a:solidFill>
              </a:rPr>
              <a:t>Ignoring all knowledge</a:t>
            </a:r>
            <a:r>
              <a:rPr lang="en-US" altLang="zh-TW" sz="2000" dirty="0"/>
              <a:t> about the known system.</a:t>
            </a:r>
            <a:endParaRPr lang="en-US" altLang="zh-TW" sz="2000" dirty="0"/>
          </a:p>
          <a:p>
            <a:r>
              <a:rPr lang="en-US" altLang="zh-TW" b="1" dirty="0"/>
              <a:t>Geometric mapping and path planning</a:t>
            </a:r>
            <a:r>
              <a:rPr lang="en-US" altLang="zh-TW" dirty="0"/>
              <a:t> </a:t>
            </a:r>
            <a:endParaRPr lang="en-US" altLang="zh-TW" dirty="0"/>
          </a:p>
          <a:p>
            <a:pPr lvl="1"/>
            <a:r>
              <a:rPr lang="en-US" altLang="zh-TW" sz="2000" dirty="0">
                <a:solidFill>
                  <a:srgbClr val="FF0000"/>
                </a:solidFill>
              </a:rPr>
              <a:t>No learning.</a:t>
            </a:r>
            <a:endParaRPr lang="en-US" altLang="zh-TW" sz="20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Simulation Setup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566545"/>
            <a:ext cx="10694670" cy="3849370"/>
          </a:xfrm>
        </p:spPr>
        <p:txBody>
          <a:bodyPr/>
          <a:lstStyle/>
          <a:p>
            <a:r>
              <a:rPr lang="en-US" altLang="zh-TW" sz="2000" dirty="0"/>
              <a:t>From </a:t>
            </a:r>
            <a:r>
              <a:rPr lang="en-US" altLang="zh-TW" sz="2000" dirty="0">
                <a:solidFill>
                  <a:srgbClr val="FF0000"/>
                </a:solidFill>
              </a:rPr>
              <a:t>scans</a:t>
            </a:r>
            <a:r>
              <a:rPr lang="en-US" altLang="zh-TW" sz="2000" dirty="0"/>
              <a:t> of real world buildings (from the Stanford large-scale 3D Indoor Spaces dataset ).</a:t>
            </a:r>
            <a:endParaRPr lang="en-US" altLang="zh-TW" sz="2000" dirty="0"/>
          </a:p>
          <a:p>
            <a:r>
              <a:rPr lang="en-US" altLang="zh-TW" sz="2000" dirty="0"/>
              <a:t>Scans from </a:t>
            </a:r>
            <a:r>
              <a:rPr lang="en-US" altLang="zh-TW" sz="2000" dirty="0">
                <a:solidFill>
                  <a:srgbClr val="FF0000"/>
                </a:solidFill>
              </a:rPr>
              <a:t>2 buildings</a:t>
            </a:r>
            <a:endParaRPr lang="en-US" altLang="zh-TW" sz="2000" dirty="0"/>
          </a:p>
          <a:p>
            <a:r>
              <a:rPr lang="en-US" altLang="zh-TW" sz="2000" dirty="0">
                <a:solidFill>
                  <a:srgbClr val="FF0000"/>
                </a:solidFill>
              </a:rPr>
              <a:t>185 test episodes</a:t>
            </a:r>
            <a:r>
              <a:rPr lang="en-US" altLang="zh-TW" sz="2000" dirty="0"/>
              <a:t> (start, goal position pairs)</a:t>
            </a:r>
            <a:endParaRPr lang="en-US" altLang="zh-TW" sz="2000" dirty="0"/>
          </a:p>
          <a:p>
            <a:r>
              <a:rPr lang="en-US" altLang="zh-TW" sz="2000" dirty="0"/>
              <a:t>Scenarios such as: </a:t>
            </a:r>
            <a:r>
              <a:rPr lang="en-US" altLang="zh-TW" sz="2000" dirty="0">
                <a:solidFill>
                  <a:srgbClr val="FF0000"/>
                </a:solidFill>
              </a:rPr>
              <a:t>going around obstacles</a:t>
            </a:r>
            <a:r>
              <a:rPr lang="en-US" altLang="zh-TW" sz="2000" dirty="0"/>
              <a:t>, </a:t>
            </a:r>
            <a:r>
              <a:rPr lang="en-US" altLang="zh-TW" sz="2000" dirty="0">
                <a:solidFill>
                  <a:srgbClr val="FF0000"/>
                </a:solidFill>
              </a:rPr>
              <a:t>going out of the room</a:t>
            </a:r>
            <a:r>
              <a:rPr lang="en-US" altLang="zh-TW" sz="2000" dirty="0"/>
              <a:t>, going </a:t>
            </a:r>
            <a:r>
              <a:rPr lang="en-US" altLang="zh-TW" sz="2000" dirty="0">
                <a:solidFill>
                  <a:srgbClr val="FF0000"/>
                </a:solidFill>
              </a:rPr>
              <a:t>from one hallway to another</a:t>
            </a:r>
            <a:r>
              <a:rPr lang="en-US" altLang="zh-TW" sz="2000" dirty="0"/>
              <a:t>.</a:t>
            </a:r>
            <a:endParaRPr lang="en-US" altLang="zh-TW" sz="2000" dirty="0"/>
          </a:p>
          <a:p>
            <a:endParaRPr lang="en-US" altLang="zh-TW" sz="20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Metrics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566545"/>
            <a:ext cx="10694670" cy="4718050"/>
          </a:xfrm>
        </p:spPr>
        <p:txBody>
          <a:bodyPr>
            <a:noAutofit/>
          </a:bodyPr>
          <a:lstStyle/>
          <a:p>
            <a:r>
              <a:rPr lang="en-US" altLang="zh-TW" b="1" dirty="0"/>
              <a:t>Success rate</a:t>
            </a:r>
            <a:endParaRPr lang="en-US" altLang="zh-TW" b="1" dirty="0"/>
          </a:p>
          <a:p>
            <a:pPr lvl="1"/>
            <a:r>
              <a:rPr lang="en-US" altLang="zh-TW" sz="2000" dirty="0"/>
              <a:t>If the robot reaches within 0.3m of the goal position </a:t>
            </a:r>
            <a:r>
              <a:rPr lang="en-US" altLang="zh-TW" sz="2000" dirty="0">
                <a:solidFill>
                  <a:srgbClr val="FF0000"/>
                </a:solidFill>
              </a:rPr>
              <a:t>without any collisions</a:t>
            </a:r>
            <a:r>
              <a:rPr lang="en-US" altLang="zh-TW" sz="2000" dirty="0"/>
              <a:t>.</a:t>
            </a:r>
            <a:endParaRPr lang="en-US" altLang="zh-TW" sz="2000" dirty="0"/>
          </a:p>
          <a:p>
            <a:r>
              <a:rPr lang="en-US" altLang="zh-TW" b="1" dirty="0"/>
              <a:t>Average time to reach the goal</a:t>
            </a:r>
            <a:r>
              <a:rPr lang="en-US" altLang="zh-TW" dirty="0"/>
              <a:t> </a:t>
            </a:r>
            <a:endParaRPr lang="en-US" altLang="zh-TW" dirty="0"/>
          </a:p>
          <a:p>
            <a:pPr lvl="1"/>
            <a:r>
              <a:rPr lang="en-US" altLang="zh-TW" sz="2000" dirty="0"/>
              <a:t>The </a:t>
            </a:r>
            <a:r>
              <a:rPr lang="en-US" altLang="zh-TW" sz="2000" dirty="0">
                <a:solidFill>
                  <a:srgbClr val="FF0000"/>
                </a:solidFill>
              </a:rPr>
              <a:t>successful episodes</a:t>
            </a:r>
            <a:r>
              <a:rPr lang="en-US" altLang="zh-TW" sz="2000" dirty="0"/>
              <a:t>.</a:t>
            </a:r>
            <a:endParaRPr lang="en-US" altLang="zh-TW" sz="2000" dirty="0"/>
          </a:p>
          <a:p>
            <a:r>
              <a:rPr lang="en-US" altLang="zh-TW" b="1" dirty="0"/>
              <a:t>Average acceleration</a:t>
            </a:r>
            <a:endParaRPr lang="en-US" altLang="zh-TW" b="1" dirty="0"/>
          </a:p>
          <a:p>
            <a:r>
              <a:rPr lang="en-US" altLang="zh-TW" b="1" dirty="0"/>
              <a:t>Jerk along the robot trajectory</a:t>
            </a:r>
            <a:endParaRPr lang="en-US" altLang="zh-TW" b="1" dirty="0"/>
          </a:p>
          <a:p>
            <a:pPr lvl="1"/>
            <a:r>
              <a:rPr lang="en-US" altLang="zh-TW" sz="2000" dirty="0"/>
              <a:t>Measure execution </a:t>
            </a:r>
            <a:r>
              <a:rPr lang="en-US" altLang="zh-TW" sz="2000" dirty="0">
                <a:solidFill>
                  <a:srgbClr val="FF0000"/>
                </a:solidFill>
              </a:rPr>
              <a:t>smoothness</a:t>
            </a:r>
            <a:r>
              <a:rPr lang="en-US" altLang="zh-TW" sz="2000" dirty="0"/>
              <a:t> and </a:t>
            </a:r>
            <a:r>
              <a:rPr lang="en-US" altLang="zh-TW" sz="2000" dirty="0">
                <a:solidFill>
                  <a:srgbClr val="FF0000"/>
                </a:solidFill>
              </a:rPr>
              <a:t>efficiency</a:t>
            </a:r>
            <a:r>
              <a:rPr lang="en-US" altLang="zh-TW" sz="2000" dirty="0"/>
              <a:t> with respect to </a:t>
            </a:r>
            <a:r>
              <a:rPr lang="en-US" altLang="zh-TW" sz="2000" dirty="0">
                <a:solidFill>
                  <a:srgbClr val="FF0000"/>
                </a:solidFill>
              </a:rPr>
              <a:t>time</a:t>
            </a:r>
            <a:r>
              <a:rPr lang="en-US" altLang="zh-TW" sz="2000" dirty="0"/>
              <a:t> and </a:t>
            </a:r>
            <a:r>
              <a:rPr lang="en-US" altLang="zh-TW" sz="2000" dirty="0">
                <a:solidFill>
                  <a:srgbClr val="FF0000"/>
                </a:solidFill>
              </a:rPr>
              <a:t>power</a:t>
            </a:r>
            <a:r>
              <a:rPr lang="en-US" altLang="zh-TW" sz="2000" dirty="0"/>
              <a:t>.</a:t>
            </a:r>
            <a:endParaRPr lang="en-US" altLang="zh-TW" sz="20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>
            <a:normAutofit/>
          </a:bodyPr>
          <a:lstStyle/>
          <a:p>
            <a:r>
              <a:rPr altLang="zh-TW" sz="2800" b="1">
                <a:sym typeface="+mn-ea"/>
              </a:rPr>
              <a:t>Visualization of Learned Navigation Affordances</a:t>
            </a:r>
            <a:endParaRPr lang="en-US" altLang="zh-TW" sz="2800" b="1" dirty="0">
              <a:sym typeface="+mn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4863465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LB-WayPtNav focuses on the </a:t>
            </a:r>
            <a:r>
              <a:rPr lang="en-US" altLang="zh-TW" sz="2000" dirty="0">
                <a:solidFill>
                  <a:srgbClr val="FF0000"/>
                </a:solidFill>
              </a:rPr>
              <a:t>walls</a:t>
            </a:r>
            <a:r>
              <a:rPr lang="en-US" altLang="zh-TW" sz="2000" dirty="0"/>
              <a:t>, </a:t>
            </a:r>
            <a:r>
              <a:rPr lang="en-US" altLang="zh-TW" sz="2000" dirty="0">
                <a:solidFill>
                  <a:srgbClr val="FF0000"/>
                </a:solidFill>
              </a:rPr>
              <a:t>doorways</a:t>
            </a:r>
            <a:r>
              <a:rPr lang="en-US" altLang="zh-TW" sz="2000" dirty="0"/>
              <a:t>, </a:t>
            </a:r>
            <a:r>
              <a:rPr lang="en-US" altLang="zh-TW" sz="2000" dirty="0">
                <a:solidFill>
                  <a:srgbClr val="FF0000"/>
                </a:solidFill>
              </a:rPr>
              <a:t>hallways</a:t>
            </a:r>
            <a:r>
              <a:rPr lang="en-US" altLang="zh-TW" sz="2000" dirty="0"/>
              <a:t> and </a:t>
            </a:r>
            <a:r>
              <a:rPr lang="en-US" altLang="zh-TW" sz="2000" dirty="0">
                <a:solidFill>
                  <a:srgbClr val="FF0000"/>
                </a:solidFill>
              </a:rPr>
              <a:t>obstacles</a:t>
            </a:r>
            <a:r>
              <a:rPr lang="en-US" altLang="zh-TW" sz="2000" dirty="0"/>
              <a:t> such as trash-cans as it predicts the next waypoint, and what the network attends to depends on where the robot is trying to go.</a:t>
            </a:r>
            <a:endParaRPr lang="en-US" altLang="zh-TW" sz="2000" dirty="0"/>
          </a:p>
          <a:p>
            <a:endParaRPr lang="en-US" altLang="zh-TW" sz="2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l="694" t="4255"/>
          <a:stretch>
            <a:fillRect/>
          </a:stretch>
        </p:blipFill>
        <p:spPr>
          <a:xfrm>
            <a:off x="647700" y="2907665"/>
            <a:ext cx="10896600" cy="21577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972310" y="5330825"/>
            <a:ext cx="824738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b="1"/>
              <a:t>Figure 3</a:t>
            </a:r>
            <a:r>
              <a:rPr lang="en-US" altLang="zh-CN" b="1"/>
              <a:t>.</a:t>
            </a:r>
            <a:r>
              <a:rPr lang="zh-CN" altLang="en-US" b="1"/>
              <a:t> </a:t>
            </a:r>
            <a:r>
              <a:rPr lang="en-US" altLang="zh-CN"/>
              <a:t>T</a:t>
            </a:r>
            <a:r>
              <a:rPr lang="zh-CN" altLang="en-US"/>
              <a:t>wo related navigation tasks where the robot is initialized in the same state, but is tasked to either go inside a close by room (Case A), or to a far away room that is further down the hallway (Case B).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>
            <a:normAutofit/>
          </a:bodyPr>
          <a:lstStyle/>
          <a:p>
            <a:r>
              <a:rPr altLang="zh-TW" sz="2800" b="1">
                <a:sym typeface="+mn-ea"/>
              </a:rPr>
              <a:t>Comparison with the End-to-End learning approach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566545"/>
            <a:ext cx="10058400" cy="4834255"/>
          </a:xfrm>
        </p:spPr>
        <p:txBody>
          <a:bodyPr>
            <a:normAutofit lnSpcReduction="20000"/>
          </a:bodyPr>
          <a:lstStyle/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sz="2000" dirty="0"/>
          </a:p>
          <a:p>
            <a:r>
              <a:rPr lang="en-US" altLang="zh-TW" sz="2000" dirty="0"/>
              <a:t>To the goal location more often (</a:t>
            </a:r>
            <a:r>
              <a:rPr lang="en-US" altLang="zh-TW" sz="2000" b="1" dirty="0">
                <a:solidFill>
                  <a:srgbClr val="FF0000"/>
                </a:solidFill>
              </a:rPr>
              <a:t>22% </a:t>
            </a:r>
            <a:r>
              <a:rPr lang="en-US" altLang="zh-TW" sz="2000" b="1" dirty="0">
                <a:solidFill>
                  <a:schemeClr val="tx1"/>
                </a:solidFill>
              </a:rPr>
              <a:t>higher success rate</a:t>
            </a:r>
            <a:r>
              <a:rPr lang="en-US" altLang="zh-TW" sz="2000" dirty="0"/>
              <a:t>)</a:t>
            </a:r>
            <a:endParaRPr lang="en-US" altLang="zh-TW" sz="2000" dirty="0"/>
          </a:p>
          <a:p>
            <a:r>
              <a:rPr lang="en-US" altLang="zh-TW" sz="2000" dirty="0"/>
              <a:t>Much faster (</a:t>
            </a:r>
            <a:r>
              <a:rPr lang="en-US" altLang="zh-TW" sz="2000" b="1" dirty="0">
                <a:solidFill>
                  <a:srgbClr val="FF0000"/>
                </a:solidFill>
              </a:rPr>
              <a:t>40%</a:t>
            </a:r>
            <a:r>
              <a:rPr lang="en-US" altLang="zh-TW" sz="2000" b="1" dirty="0"/>
              <a:t> less time to reach the goal</a:t>
            </a:r>
            <a:r>
              <a:rPr lang="en-US" altLang="zh-TW" sz="2000" dirty="0"/>
              <a:t>)</a:t>
            </a:r>
            <a:endParaRPr lang="en-US" altLang="zh-TW" sz="2000" dirty="0"/>
          </a:p>
          <a:p>
            <a:r>
              <a:rPr lang="en-US" altLang="zh-TW" sz="2000" dirty="0"/>
              <a:t>Less power consumption (</a:t>
            </a:r>
            <a:r>
              <a:rPr lang="en-US" altLang="zh-TW" sz="2000" b="1" dirty="0">
                <a:solidFill>
                  <a:srgbClr val="FF0000"/>
                </a:solidFill>
              </a:rPr>
              <a:t>50% </a:t>
            </a:r>
            <a:r>
              <a:rPr lang="en-US" altLang="zh-TW" sz="2000" b="1" dirty="0"/>
              <a:t>less acceleration</a:t>
            </a:r>
            <a:r>
              <a:rPr lang="en-US" altLang="zh-TW" sz="2000" dirty="0"/>
              <a:t>).</a:t>
            </a:r>
            <a:endParaRPr lang="en-US" altLang="zh-TW" sz="2000" dirty="0"/>
          </a:p>
        </p:txBody>
      </p:sp>
      <p:pic>
        <p:nvPicPr>
          <p:cNvPr id="5" name="图片 4" descr="results_simulation[1]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2030095"/>
            <a:ext cx="10058400" cy="174053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296285" y="1562100"/>
            <a:ext cx="57816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b="1"/>
              <a:t>Table 1. Quantitative Comparisons in Simulation</a:t>
            </a:r>
            <a:endParaRPr lang="zh-CN" altLang="en-US" b="1"/>
          </a:p>
        </p:txBody>
      </p:sp>
      <p:sp>
        <p:nvSpPr>
          <p:cNvPr id="8" name="圆角矩形 7"/>
          <p:cNvSpPr/>
          <p:nvPr/>
        </p:nvSpPr>
        <p:spPr>
          <a:xfrm>
            <a:off x="5490845" y="2651760"/>
            <a:ext cx="817245" cy="446405"/>
          </a:xfrm>
          <a:prstGeom prst="roundRect">
            <a:avLst/>
          </a:prstGeom>
          <a:noFill/>
          <a:ln w="38100">
            <a:solidFill>
              <a:srgbClr val="F03F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6602095" y="2651760"/>
            <a:ext cx="1286510" cy="446405"/>
          </a:xfrm>
          <a:prstGeom prst="roundRect">
            <a:avLst/>
          </a:prstGeom>
          <a:noFill/>
          <a:ln w="38100">
            <a:solidFill>
              <a:srgbClr val="F03F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8316595" y="2651760"/>
            <a:ext cx="1201420" cy="446405"/>
          </a:xfrm>
          <a:prstGeom prst="roundRect">
            <a:avLst/>
          </a:prstGeom>
          <a:noFill/>
          <a:ln w="38100">
            <a:solidFill>
              <a:srgbClr val="F03F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>
            <a:normAutofit/>
          </a:bodyPr>
          <a:lstStyle/>
          <a:p>
            <a:r>
              <a:rPr altLang="zh-TW" sz="2800" b="1">
                <a:sym typeface="+mn-ea"/>
              </a:rPr>
              <a:t>Comparison with the End-to-End learning approach</a:t>
            </a:r>
            <a:endParaRPr lang="en-US" altLang="zh-TW" sz="2800" b="1" dirty="0">
              <a:sym typeface="+mn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5008880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LB-WayPtNav is able to successfully navigate through narrow hallways, and </a:t>
            </a:r>
            <a:r>
              <a:rPr lang="en-US" altLang="zh-TW" sz="2000" dirty="0">
                <a:solidFill>
                  <a:srgbClr val="FF0000"/>
                </a:solidFill>
              </a:rPr>
              <a:t>make tight turns</a:t>
            </a:r>
            <a:r>
              <a:rPr lang="en-US" altLang="zh-TW" sz="2000" dirty="0"/>
              <a:t> around obstacles and corners, while E2E method </a:t>
            </a:r>
            <a:r>
              <a:rPr lang="en-US" altLang="zh-TW" sz="2000" dirty="0">
                <a:solidFill>
                  <a:srgbClr val="FF0000"/>
                </a:solidFill>
              </a:rPr>
              <a:t>struggles</a:t>
            </a:r>
            <a:r>
              <a:rPr lang="en-US" altLang="zh-TW" sz="2000" dirty="0"/>
              <a:t>.</a:t>
            </a:r>
            <a:endParaRPr lang="en-US" altLang="zh-TW" sz="2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t="1560" r="52819"/>
          <a:stretch>
            <a:fillRect/>
          </a:stretch>
        </p:blipFill>
        <p:spPr>
          <a:xfrm>
            <a:off x="3457575" y="2426335"/>
            <a:ext cx="5457190" cy="344487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97020" y="6006465"/>
            <a:ext cx="41783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b="1"/>
              <a:t>Figure 2. </a:t>
            </a:r>
            <a:r>
              <a:rPr lang="zh-CN" altLang="en-US"/>
              <a:t>Trajectory Visualization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>
            <a:normAutofit/>
          </a:bodyPr>
          <a:lstStyle/>
          <a:p>
            <a:r>
              <a:rPr altLang="zh-TW" sz="2800" b="1">
                <a:sym typeface="+mn-ea"/>
              </a:rPr>
              <a:t>Comparison with the End-to-End learning approach</a:t>
            </a:r>
            <a:endParaRPr lang="en-US" altLang="zh-TW" sz="2800" b="1" dirty="0">
              <a:sym typeface="+mn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5189855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Both approaches are able to reach the target position for task 3, LB-WayPtNav takes only </a:t>
            </a:r>
            <a:r>
              <a:rPr lang="en-US" altLang="zh-TW" sz="2000" b="1" dirty="0">
                <a:solidFill>
                  <a:srgbClr val="FF0000"/>
                </a:solidFill>
              </a:rPr>
              <a:t>10s</a:t>
            </a:r>
            <a:r>
              <a:rPr lang="en-US" altLang="zh-TW" sz="2000" dirty="0"/>
              <a:t> to reach the target whereas the E2E learning approach takes about </a:t>
            </a:r>
            <a:r>
              <a:rPr lang="en-US" altLang="zh-TW" sz="2000" b="1" dirty="0">
                <a:solidFill>
                  <a:srgbClr val="FF0000"/>
                </a:solidFill>
              </a:rPr>
              <a:t>17s</a:t>
            </a:r>
            <a:r>
              <a:rPr lang="en-US" altLang="zh-TW" sz="2000" dirty="0"/>
              <a:t>.</a:t>
            </a:r>
            <a:endParaRPr lang="en-US" altLang="zh-TW" sz="2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l="47684" t="1560"/>
          <a:stretch>
            <a:fillRect/>
          </a:stretch>
        </p:blipFill>
        <p:spPr>
          <a:xfrm>
            <a:off x="3297555" y="2697480"/>
            <a:ext cx="5596255" cy="31864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06850" y="6025515"/>
            <a:ext cx="41783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b="1"/>
              <a:t>Figure 2. </a:t>
            </a:r>
            <a:r>
              <a:rPr lang="zh-CN" altLang="en-US"/>
              <a:t>Trajectory Visualization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75665" y="378460"/>
            <a:ext cx="10948670" cy="1371600"/>
          </a:xfrm>
        </p:spPr>
        <p:txBody>
          <a:bodyPr>
            <a:normAutofit/>
          </a:bodyPr>
          <a:lstStyle/>
          <a:p>
            <a:r>
              <a:rPr altLang="zh-TW" sz="2800" b="1">
                <a:sym typeface="+mn-ea"/>
              </a:rPr>
              <a:t>Comparison with Geometric Mapping and Planning Approach</a:t>
            </a:r>
            <a:endParaRPr lang="en-US" altLang="zh-TW" sz="2800" b="1" dirty="0">
              <a:sym typeface="+mn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4998720"/>
          </a:xfrm>
        </p:spPr>
        <p:txBody>
          <a:bodyPr>
            <a:normAutofit/>
          </a:bodyPr>
          <a:lstStyle/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sz="2000" dirty="0"/>
              <a:t>When used with ideal depth image observations, achieves </a:t>
            </a:r>
            <a:r>
              <a:rPr lang="en-US" altLang="zh-TW" sz="2000" dirty="0">
                <a:solidFill>
                  <a:srgbClr val="FF0000"/>
                </a:solidFill>
              </a:rPr>
              <a:t>near expert performance</a:t>
            </a:r>
            <a:r>
              <a:rPr lang="en-US" altLang="zh-TW" sz="2000" dirty="0"/>
              <a:t>.</a:t>
            </a:r>
            <a:endParaRPr lang="en-US" altLang="zh-TW" sz="2000" dirty="0"/>
          </a:p>
          <a:p>
            <a:r>
              <a:rPr lang="en-US" altLang="zh-TW" sz="2000" dirty="0"/>
              <a:t>Even though the performance of memory-less planner is </a:t>
            </a:r>
            <a:r>
              <a:rPr lang="en-US" altLang="zh-TW" sz="2000" dirty="0">
                <a:solidFill>
                  <a:srgbClr val="FF0000"/>
                </a:solidFill>
              </a:rPr>
              <a:t>comparable</a:t>
            </a:r>
            <a:r>
              <a:rPr lang="en-US" altLang="zh-TW" sz="2000" dirty="0"/>
              <a:t> to LB-WayPtNav. However, since real-world depth sensors are neither perfect nor have an unlimited range.</a:t>
            </a:r>
            <a:endParaRPr lang="en-US" altLang="zh-TW" sz="2000" dirty="0"/>
          </a:p>
        </p:txBody>
      </p:sp>
      <p:pic>
        <p:nvPicPr>
          <p:cNvPr id="5" name="图片 4" descr="results_simulation[1]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2001520"/>
            <a:ext cx="10058400" cy="174053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296285" y="1533525"/>
            <a:ext cx="57816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b="1"/>
              <a:t>Table 1. Quantitative Comparisons in Simulation</a:t>
            </a:r>
            <a:endParaRPr lang="zh-CN" altLang="en-US" b="1"/>
          </a:p>
        </p:txBody>
      </p:sp>
      <p:sp>
        <p:nvSpPr>
          <p:cNvPr id="8" name="圆角矩形 7"/>
          <p:cNvSpPr/>
          <p:nvPr/>
        </p:nvSpPr>
        <p:spPr>
          <a:xfrm>
            <a:off x="5481320" y="3362325"/>
            <a:ext cx="817245" cy="265430"/>
          </a:xfrm>
          <a:prstGeom prst="roundRect">
            <a:avLst/>
          </a:prstGeom>
          <a:noFill/>
          <a:ln w="38100">
            <a:solidFill>
              <a:srgbClr val="F03F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5490845" y="3036570"/>
            <a:ext cx="817245" cy="265430"/>
          </a:xfrm>
          <a:prstGeom prst="roundRect">
            <a:avLst/>
          </a:prstGeom>
          <a:noFill/>
          <a:ln w="38100">
            <a:solidFill>
              <a:srgbClr val="F03F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>
            <a:normAutofit/>
          </a:bodyPr>
          <a:lstStyle/>
          <a:p>
            <a:r>
              <a:rPr altLang="zh-TW" sz="2800" b="1">
                <a:sym typeface="+mn-ea"/>
              </a:rPr>
              <a:t>Visualization of Learned Navigation Affordances</a:t>
            </a:r>
            <a:endParaRPr lang="en-US" altLang="zh-TW" sz="2800" b="1" dirty="0">
              <a:sym typeface="+mn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5133340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LB-WayPtNav is able to </a:t>
            </a:r>
            <a:r>
              <a:rPr lang="en-US" altLang="zh-TW" sz="2000" dirty="0">
                <a:solidFill>
                  <a:srgbClr val="FF0000"/>
                </a:solidFill>
              </a:rPr>
              <a:t>learn the appropriate navigation cues</a:t>
            </a:r>
            <a:r>
              <a:rPr lang="en-US" altLang="zh-TW" sz="2000" dirty="0"/>
              <a:t>, such as entering the room through the doorway for a goal inside the room, continuing down the hallway for a farther goal. Such cues enable the robot to navigate efficiently in novel environments.</a:t>
            </a:r>
            <a:endParaRPr lang="en-US" altLang="zh-TW" sz="2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l="694" t="4255"/>
          <a:stretch>
            <a:fillRect/>
          </a:stretch>
        </p:blipFill>
        <p:spPr>
          <a:xfrm>
            <a:off x="647700" y="3234690"/>
            <a:ext cx="10896600" cy="21577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972310" y="5541645"/>
            <a:ext cx="824738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b="1"/>
              <a:t>Figure 3</a:t>
            </a:r>
            <a:r>
              <a:rPr lang="en-US" altLang="zh-CN" b="1"/>
              <a:t>.</a:t>
            </a:r>
            <a:r>
              <a:rPr lang="zh-CN" altLang="en-US" b="1"/>
              <a:t> </a:t>
            </a:r>
            <a:r>
              <a:rPr lang="en-US" altLang="zh-CN"/>
              <a:t>T</a:t>
            </a:r>
            <a:r>
              <a:rPr lang="zh-CN" altLang="en-US"/>
              <a:t>wo related navigation tasks where the robot is initialized in the same state, but is tasked to either go inside a close by room (Case A), or to a far away room that is further down the hallway (Case B).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altLang="zh-TW" sz="4000">
                <a:sym typeface="+mn-ea"/>
              </a:rPr>
              <a:t>6 Hardware Experiments</a:t>
            </a:r>
            <a:br>
              <a:rPr lang="en-US" altLang="zh-TW" sz="4000" dirty="0"/>
            </a:br>
            <a:endParaRPr lang="zh-CN" altLang="en-US" sz="400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>
          <a:xfrm>
            <a:off x="1629410" y="4346575"/>
            <a:ext cx="8936990" cy="792480"/>
          </a:xfrm>
        </p:spPr>
        <p:txBody>
          <a:bodyPr/>
          <a:p>
            <a:r>
              <a:rPr lang="zh-CN" altLang="en-US" sz="2800"/>
              <a:t>張軍斌</a:t>
            </a:r>
            <a:endParaRPr lang="zh-CN" altLang="en-US" sz="280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rtl="0"/>
            <a:fld id="{956085DB-A18D-4659-BA29-412FA9C45839}" type="datetime1">
              <a:rPr lang="zh-TW" altLang="en-US" smtClean="0"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Hardware Experiments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7271385" cy="3849370"/>
          </a:xfrm>
        </p:spPr>
        <p:txBody>
          <a:bodyPr/>
          <a:lstStyle/>
          <a:p>
            <a:r>
              <a:rPr lang="en-US" altLang="zh-TW" sz="2000" dirty="0">
                <a:solidFill>
                  <a:srgbClr val="FF0000"/>
                </a:solidFill>
              </a:rPr>
              <a:t>TurtleBot 2</a:t>
            </a:r>
            <a:r>
              <a:rPr lang="en-US" altLang="zh-TW" sz="2000" dirty="0"/>
              <a:t> hardware</a:t>
            </a:r>
            <a:endParaRPr lang="en-US" altLang="zh-TW" sz="2000" dirty="0"/>
          </a:p>
          <a:p>
            <a:r>
              <a:rPr lang="en-US" altLang="zh-TW" sz="2000" dirty="0"/>
              <a:t>Use the network trained in simulation and deploy it directly on the TurtleBot </a:t>
            </a:r>
            <a:r>
              <a:rPr lang="en-US" altLang="zh-TW" sz="2000" dirty="0">
                <a:solidFill>
                  <a:srgbClr val="FF0000"/>
                </a:solidFill>
              </a:rPr>
              <a:t>without any additional training or finetuning</a:t>
            </a:r>
            <a:r>
              <a:rPr lang="en-US" altLang="zh-TW" sz="2000" dirty="0"/>
              <a:t>.</a:t>
            </a:r>
            <a:endParaRPr lang="en-US" altLang="zh-TW" sz="2000" dirty="0"/>
          </a:p>
          <a:p>
            <a:r>
              <a:rPr lang="en-US" altLang="zh-TW" sz="2000" dirty="0"/>
              <a:t>Tested the robot in two different buildings, </a:t>
            </a:r>
            <a:r>
              <a:rPr lang="en-US" altLang="zh-TW" sz="2000" dirty="0">
                <a:solidFill>
                  <a:srgbClr val="FF0000"/>
                </a:solidFill>
              </a:rPr>
              <a:t>neither of which is in the training dataset</a:t>
            </a:r>
            <a:r>
              <a:rPr lang="en-US" altLang="zh-TW" sz="2000" dirty="0"/>
              <a:t> (in fact, not even in the S3DIS dataset).</a:t>
            </a:r>
            <a:endParaRPr lang="en-US" altLang="zh-TW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80120" y="1078230"/>
            <a:ext cx="3048635" cy="406527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661275" y="5212715"/>
            <a:ext cx="410781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/>
              <a:t>Figure 11. </a:t>
            </a:r>
            <a:r>
              <a:rPr lang="zh-CN" altLang="en-US"/>
              <a:t>Our Turtlebot 2 hardware platform uses a Yujin Kobuki base, Gigabyte Aero Laptop, and Orbbec Astra camera.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3483*2065*723*723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2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3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4559*2773*723*723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4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4292*2624*723*723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5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3736*2410*723*723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6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5730*3545*723*723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5317</Words>
  <Application>WPS 演示</Application>
  <PresentationFormat>寬螢幕</PresentationFormat>
  <Paragraphs>170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4" baseType="lpstr">
      <vt:lpstr>Arial</vt:lpstr>
      <vt:lpstr>宋体</vt:lpstr>
      <vt:lpstr>Wingdings</vt:lpstr>
      <vt:lpstr>Microsoft JhengHei UI</vt:lpstr>
      <vt:lpstr>Garamond</vt:lpstr>
      <vt:lpstr>Century Gothic</vt:lpstr>
      <vt:lpstr>微软雅黑</vt:lpstr>
      <vt:lpstr>Arial Unicode MS</vt:lpstr>
      <vt:lpstr>Calibri</vt:lpstr>
      <vt:lpstr>等线</vt:lpstr>
      <vt:lpstr>SavonVTI</vt:lpstr>
      <vt:lpstr>Combining         optimal control  and learning  for   visual navigation  in novel environment</vt:lpstr>
      <vt:lpstr>5 Simulation Experiments</vt:lpstr>
      <vt:lpstr>Comparison with the End-to-End learning approach</vt:lpstr>
      <vt:lpstr>Comparison with the End-to-End learning approach</vt:lpstr>
      <vt:lpstr>Comparison with the End-to-End learning approach</vt:lpstr>
      <vt:lpstr>Comparison with Geometric Mapping and Planning Approach</vt:lpstr>
      <vt:lpstr>Visualization of Learned Navigation Affordances</vt:lpstr>
      <vt:lpstr>6 Hardware Experiments </vt:lpstr>
      <vt:lpstr>Hardware Experiments</vt:lpstr>
      <vt:lpstr>Performance of LB-WayPtNav</vt:lpstr>
      <vt:lpstr>Performance of LB-WayPtNav</vt:lpstr>
      <vt:lpstr>Performance of LB-WayPtNav</vt:lpstr>
      <vt:lpstr>Performance of LB-WayPtNav</vt:lpstr>
      <vt:lpstr>Failure Modes of End-to-End and Mapping-Based Methods</vt:lpstr>
      <vt:lpstr>7 Discussion </vt:lpstr>
      <vt:lpstr>7 Discussion</vt:lpstr>
      <vt:lpstr>Experiment setups</vt:lpstr>
      <vt:lpstr>Comparison to Geometric Mapping and Planning</vt:lpstr>
      <vt:lpstr>Comparison to Geometric Mapping and Planning</vt:lpstr>
      <vt:lpstr>Compare methods</vt:lpstr>
      <vt:lpstr>Simulation Setup</vt:lpstr>
      <vt:lpstr>Metrics</vt:lpstr>
      <vt:lpstr>Visualization of Learned Navigation Affordances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守望者白狼</cp:lastModifiedBy>
  <cp:revision>58</cp:revision>
  <dcterms:created xsi:type="dcterms:W3CDTF">2020-06-01T15:48:00Z</dcterms:created>
  <dcterms:modified xsi:type="dcterms:W3CDTF">2020-06-10T07:38:38Z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2052-11.1.0.9740</vt:lpwstr>
  </property>
</Properties>
</file>